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55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182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69948" y="609600"/>
            <a:ext cx="5404104" cy="3282696"/>
          </a:xfrm>
          <a:prstGeom prst="roundRect">
            <a:avLst>
              <a:gd name="adj" fmla="val 10522"/>
            </a:avLst>
          </a:prstGeom>
          <a:ln w="57150">
            <a:solidFill>
              <a:schemeClr val="bg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none"/>
        </p:style>
        <p:txBody>
          <a:bodyPr vert="horz" lIns="91440" tIns="182880" rIns="91440" bIns="182880" rtlCol="0">
            <a:normAutofit/>
            <a:scene3d>
              <a:camera prst="orthographicFront"/>
              <a:lightRig rig="chilly" dir="t"/>
            </a:scene3d>
            <a:sp3d extrusionH="6350">
              <a:extrusionClr>
                <a:schemeClr val="bg1"/>
              </a:extrusionClr>
            </a:sp3d>
          </a:bodyPr>
          <a:lstStyle>
            <a:lvl1pPr marL="342900" indent="-342900" algn="ctr" defTabSz="914400" rtl="0" eaLnBrk="1" latinLnBrk="0" hangingPunct="1">
              <a:lnSpc>
                <a:spcPts val="5200"/>
              </a:lnSpc>
              <a:spcBef>
                <a:spcPts val="2000"/>
              </a:spcBef>
              <a:buSzPct val="80000"/>
              <a:buFont typeface="Wingdings" pitchFamily="2" charset="2"/>
              <a:buNone/>
              <a:defRPr sz="5400" b="1" kern="1200" baseline="0">
                <a:gradFill>
                  <a:gsLst>
                    <a:gs pos="5000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4191000"/>
            <a:ext cx="5029200" cy="1447800"/>
          </a:xfrm>
          <a:effectLst/>
        </p:spPr>
        <p:txBody>
          <a:bodyPr vert="horz" lIns="91440" tIns="45720" rIns="91440" bIns="45720" rtlCol="0">
            <a:normAutofit/>
            <a:scene3d>
              <a:camera prst="orthographicFront"/>
              <a:lightRig rig="chilly" dir="t"/>
            </a:scene3d>
            <a:sp3d extrusionH="6350">
              <a:extrusionClr>
                <a:schemeClr val="bg1"/>
              </a:extrusionClr>
            </a:sp3d>
          </a:bodyPr>
          <a:lstStyle>
            <a:lvl1pPr marL="0" indent="0" algn="ctr" defTabSz="914400" rtl="0" eaLnBrk="1" latinLnBrk="0" hangingPunct="1">
              <a:spcBef>
                <a:spcPts val="0"/>
              </a:spcBef>
              <a:buSzPct val="80000"/>
              <a:buFont typeface="Wingdings" pitchFamily="2" charset="2"/>
              <a:buNone/>
              <a:defRPr sz="2000" b="1" kern="1200"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0"/>
                </a:gradFill>
                <a:effectLst/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67371-EDCE-AF45-9632-8941681346B3}" type="datetimeFigureOut">
              <a:rPr lang="en-US" smtClean="0"/>
              <a:pPr/>
              <a:t>9/15/18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56213-B4C4-4C5C-8EAE-01416D175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67371-EDCE-AF45-9632-8941681346B3}" type="datetimeFigureOut">
              <a:rPr lang="en-US" smtClean="0"/>
              <a:pPr/>
              <a:t>9/15/18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2A02-2E7A-2845-8B37-00C7872A56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91670" y="793376"/>
            <a:ext cx="3807293" cy="968189"/>
          </a:xfrm>
          <a:scene3d>
            <a:camera prst="orthographicFront"/>
            <a:lightRig rig="chilly" dir="t"/>
          </a:scene3d>
          <a:sp3d extrusionH="12700">
            <a:extrusionClr>
              <a:schemeClr val="bg1"/>
            </a:extrusionClr>
          </a:sp3d>
        </p:spPr>
        <p:txBody>
          <a:bodyPr vert="horz" lIns="91440" tIns="45720" rIns="91440" bIns="45720" rtlCol="0" anchor="b">
            <a:noAutofit/>
            <a:sp3d extrusionH="12700">
              <a:extrusionClr>
                <a:schemeClr val="bg1"/>
              </a:extrusionClr>
            </a:sp3d>
          </a:bodyPr>
          <a:lstStyle>
            <a:lvl1pPr algn="l" defTabSz="914400" rtl="0" eaLnBrk="1" latinLnBrk="0" hangingPunct="1">
              <a:lnSpc>
                <a:spcPts val="4000"/>
              </a:lnSpc>
              <a:spcBef>
                <a:spcPct val="0"/>
              </a:spcBef>
              <a:buNone/>
              <a:defRPr sz="3600" b="1" kern="1200" baseline="0"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9" name="Text Placeholder 3"/>
          <p:cNvSpPr>
            <a:spLocks noGrp="1"/>
          </p:cNvSpPr>
          <p:nvPr>
            <p:ph type="body" sz="half" idx="2"/>
          </p:nvPr>
        </p:nvSpPr>
        <p:spPr>
          <a:xfrm>
            <a:off x="591670" y="1748118"/>
            <a:ext cx="3807293" cy="3585882"/>
          </a:xfrm>
          <a:effectLst/>
        </p:spPr>
        <p:txBody>
          <a:bodyPr vert="horz" lIns="91440" tIns="45720" rIns="91440" bIns="45720" rtlCol="0">
            <a:normAutofit/>
            <a:scene3d>
              <a:camera prst="orthographicFront"/>
              <a:lightRig rig="chilly" dir="t"/>
            </a:scene3d>
            <a:sp3d extrusionH="6350">
              <a:extrusionClr>
                <a:schemeClr val="bg1"/>
              </a:extrusionClr>
            </a:sp3d>
          </a:bodyPr>
          <a:lstStyle>
            <a:lvl1pPr marL="0" indent="0">
              <a:lnSpc>
                <a:spcPct val="110000"/>
              </a:lnSpc>
              <a:buNone/>
              <a:defRPr sz="2000" kern="1200"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0"/>
                </a:gradFill>
                <a:effectLst/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SzPct val="8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4800600" y="671514"/>
            <a:ext cx="3810000" cy="4599734"/>
          </a:xfrm>
          <a:prstGeom prst="roundRect">
            <a:avLst>
              <a:gd name="adj" fmla="val 4391"/>
            </a:avLst>
          </a:prstGeom>
          <a:noFill/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none"/>
        </p:style>
        <p:txBody>
          <a:bodyPr vert="horz" lIns="91440" tIns="45720" rIns="91440" bIns="45720" rtlCol="0">
            <a:noAutofit/>
            <a:scene3d>
              <a:camera prst="orthographicFront"/>
              <a:lightRig rig="chilly" dir="t"/>
            </a:scene3d>
            <a:sp3d extrusionH="6350">
              <a:bevelT w="19050" h="12700" prst="softRound"/>
              <a:extrusionClr>
                <a:schemeClr val="bg1"/>
              </a:extrusionClr>
            </a:sp3d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SzPct val="80000"/>
              <a:buFont typeface="Wingdings" pitchFamily="2" charset="2"/>
              <a:buNone/>
              <a:defRPr sz="2400" kern="1200"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0"/>
                </a:gradFill>
                <a:effectLst>
                  <a:innerShdw blurRad="63500" dist="25400" dir="10800000">
                    <a:schemeClr val="bg1">
                      <a:alpha val="50000"/>
                    </a:schemeClr>
                  </a:innerShdw>
                </a:effectLst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430306"/>
            <a:ext cx="5484813" cy="1143000"/>
          </a:xfrm>
        </p:spPr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3100" y="1747839"/>
            <a:ext cx="7823200" cy="4316411"/>
          </a:xfrm>
        </p:spPr>
        <p:txBody>
          <a:bodyPr vert="eaVert"/>
          <a:lstStyle>
            <a:lvl1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1pPr>
            <a:lvl2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2pPr>
            <a:lvl3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3pPr>
            <a:lvl4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4pPr>
            <a:lvl5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67371-EDCE-AF45-9632-8941681346B3}" type="datetimeFigureOut">
              <a:rPr lang="en-US" smtClean="0"/>
              <a:pPr/>
              <a:t>9/15/18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2A02-2E7A-2845-8B37-00C7872A56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72082" y="389966"/>
            <a:ext cx="1524000" cy="5736198"/>
          </a:xfrm>
        </p:spPr>
        <p:txBody>
          <a:bodyPr vert="eaVert"/>
          <a:lstStyle>
            <a:lvl1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399" y="644525"/>
            <a:ext cx="6399213" cy="5419726"/>
          </a:xfrm>
        </p:spPr>
        <p:txBody>
          <a:bodyPr vert="eaVert"/>
          <a:lstStyle>
            <a:lvl1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1pPr>
            <a:lvl2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2pPr>
            <a:lvl3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3pPr>
            <a:lvl4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4pPr>
            <a:lvl5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67371-EDCE-AF45-9632-8941681346B3}" type="datetimeFigureOut">
              <a:rPr lang="en-US" smtClean="0"/>
              <a:pPr/>
              <a:t>9/15/18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2A02-2E7A-2845-8B37-00C7872A56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67371-EDCE-AF45-9632-8941681346B3}" type="datetimeFigureOut">
              <a:rPr lang="en-US" smtClean="0"/>
              <a:pPr/>
              <a:t>9/15/18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2A02-2E7A-2845-8B37-00C7872A56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1881187" y="631824"/>
            <a:ext cx="5407025" cy="3281363"/>
          </a:xfrm>
          <a:prstGeom prst="roundRect">
            <a:avLst>
              <a:gd name="adj" fmla="val 8881"/>
            </a:avLst>
          </a:prstGeom>
          <a:noFill/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none"/>
        </p:style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8368" y="4495800"/>
            <a:ext cx="7827264" cy="1219200"/>
          </a:xfrm>
        </p:spPr>
        <p:txBody>
          <a:bodyPr anchor="b" anchorCtr="0">
            <a:noAutofit/>
          </a:bodyPr>
          <a:lstStyle>
            <a:lvl1pPr>
              <a:lnSpc>
                <a:spcPts val="5200"/>
              </a:lnSpc>
              <a:defRPr sz="4800" b="1"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0"/>
                </a:gra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" y="5715000"/>
            <a:ext cx="7827264" cy="5010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000" b="1"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0"/>
                </a:gra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21132"/>
            <a:ext cx="2133600" cy="300318"/>
          </a:xfrm>
        </p:spPr>
        <p:txBody>
          <a:bodyPr/>
          <a:lstStyle>
            <a:lvl1pPr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B867371-EDCE-AF45-9632-8941681346B3}" type="datetimeFigureOut">
              <a:rPr lang="en-US" smtClean="0"/>
              <a:pPr/>
              <a:t>9/15/18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12541"/>
            <a:ext cx="2895600" cy="300318"/>
          </a:xfrm>
        </p:spPr>
        <p:txBody>
          <a:bodyPr/>
          <a:lstStyle>
            <a:lvl1pPr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12541"/>
            <a:ext cx="2133600" cy="300318"/>
          </a:xfrm>
        </p:spPr>
        <p:txBody>
          <a:bodyPr/>
          <a:lstStyle>
            <a:lvl1pPr>
              <a:defRPr sz="14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F3E2A02-2E7A-2845-8B37-00C7872A56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100" y="2424953"/>
            <a:ext cx="7823200" cy="1474788"/>
          </a:xfrm>
        </p:spPr>
        <p:txBody>
          <a:bodyPr anchor="b" anchorCtr="0"/>
          <a:lstStyle>
            <a:lvl1pPr algn="ctr">
              <a:defRPr sz="4800" b="1" cap="none" baseline="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3100" y="3913188"/>
            <a:ext cx="7823200" cy="554694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0"/>
              </a:spcBef>
              <a:buSzPct val="80000"/>
              <a:buFont typeface="Wingdings" pitchFamily="2" charset="2"/>
              <a:buNone/>
              <a:defRPr sz="2000" b="1" kern="1200"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0"/>
                </a:gradFill>
                <a:effectLst/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67371-EDCE-AF45-9632-8941681346B3}" type="datetimeFigureOut">
              <a:rPr lang="en-US" smtClean="0"/>
              <a:pPr/>
              <a:t>9/15/18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47838"/>
            <a:ext cx="3563470" cy="4316786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747838"/>
            <a:ext cx="3565526" cy="4316786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67371-EDCE-AF45-9632-8941681346B3}" type="datetimeFigureOut">
              <a:rPr lang="en-US" smtClean="0"/>
              <a:pPr/>
              <a:t>9/15/18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2A02-2E7A-2845-8B37-00C7872A56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398" y="1515035"/>
            <a:ext cx="3566160" cy="639762"/>
          </a:xfrm>
        </p:spPr>
        <p:txBody>
          <a:bodyPr anchor="b"/>
          <a:lstStyle>
            <a:lvl1pPr marL="0" indent="0" algn="ctr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398" y="2271713"/>
            <a:ext cx="3566160" cy="3792911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58471" y="1515035"/>
            <a:ext cx="3566160" cy="639762"/>
          </a:xfrm>
        </p:spPr>
        <p:txBody>
          <a:bodyPr anchor="b"/>
          <a:lstStyle>
            <a:lvl1pPr marL="0" indent="0" algn="ctr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8471" y="2271713"/>
            <a:ext cx="3566160" cy="3792911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67371-EDCE-AF45-9632-8941681346B3}" type="datetimeFigureOut">
              <a:rPr lang="en-US" smtClean="0"/>
              <a:pPr/>
              <a:t>9/15/18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2A02-2E7A-2845-8B37-00C7872A56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67371-EDCE-AF45-9632-8941681346B3}" type="datetimeFigureOut">
              <a:rPr lang="en-US" smtClean="0"/>
              <a:pPr/>
              <a:t>9/15/18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2A02-2E7A-2845-8B37-00C7872A56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67371-EDCE-AF45-9632-8941681346B3}" type="datetimeFigureOut">
              <a:rPr lang="en-US" smtClean="0"/>
              <a:pPr/>
              <a:t>9/15/18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2A02-2E7A-2845-8B37-00C7872A56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1670" y="793376"/>
            <a:ext cx="3794760" cy="968189"/>
          </a:xfrm>
        </p:spPr>
        <p:txBody>
          <a:bodyPr anchor="b"/>
          <a:lstStyle>
            <a:lvl1pPr algn="l">
              <a:lnSpc>
                <a:spcPts val="40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658906"/>
            <a:ext cx="3794760" cy="5405719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>
                <a:effectLst/>
              </a:defRPr>
            </a:lvl1pPr>
            <a:lvl2pPr>
              <a:spcBef>
                <a:spcPts val="2000"/>
              </a:spcBef>
              <a:defRPr sz="2000">
                <a:effectLst/>
              </a:defRPr>
            </a:lvl2pPr>
            <a:lvl3pPr>
              <a:spcBef>
                <a:spcPts val="2000"/>
              </a:spcBef>
              <a:defRPr sz="1800">
                <a:effectLst/>
              </a:defRPr>
            </a:lvl3pPr>
            <a:lvl4pPr>
              <a:spcBef>
                <a:spcPts val="2000"/>
              </a:spcBef>
              <a:defRPr sz="1800">
                <a:effectLst/>
              </a:defRPr>
            </a:lvl4pPr>
            <a:lvl5pPr>
              <a:spcBef>
                <a:spcPts val="2000"/>
              </a:spcBef>
              <a:defRPr sz="1800">
                <a:effectLst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1670" y="1748118"/>
            <a:ext cx="3794760" cy="381448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2000">
                <a:effectLst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67371-EDCE-AF45-9632-8941681346B3}" type="datetimeFigureOut">
              <a:rPr lang="en-US" smtClean="0"/>
              <a:pPr/>
              <a:t>9/15/18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B93A9-DE17-42E8-A366-46C30944BF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228601"/>
            <a:ext cx="7313613" cy="1264024"/>
          </a:xfrm>
          <a:prstGeom prst="rect">
            <a:avLst/>
          </a:prstGeom>
          <a:scene3d>
            <a:camera prst="orthographicFront"/>
            <a:lightRig rig="chilly" dir="t"/>
          </a:scene3d>
          <a:sp3d extrusionH="12700">
            <a:extrusionClr>
              <a:schemeClr val="bg1"/>
            </a:extrusionClr>
          </a:sp3d>
        </p:spPr>
        <p:txBody>
          <a:bodyPr vert="horz" lIns="91440" tIns="45720" rIns="91440" bIns="45720" rtlCol="0" anchor="ctr">
            <a:noAutofit/>
            <a:sp3d extrusionH="12700">
              <a:extrusionClr>
                <a:schemeClr val="bg1"/>
              </a:extrusionClr>
            </a:sp3d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747838"/>
            <a:ext cx="7313613" cy="4303338"/>
          </a:xfrm>
          <a:prstGeom prst="rect">
            <a:avLst/>
          </a:prstGeom>
          <a:effectLst/>
        </p:spPr>
        <p:txBody>
          <a:bodyPr vert="horz" lIns="91440" tIns="45720" rIns="91440" bIns="45720" rtlCol="0">
            <a:normAutofit/>
            <a:scene3d>
              <a:camera prst="orthographicFront"/>
              <a:lightRig rig="chilly" dir="t"/>
            </a:scene3d>
            <a:sp3d extrusionH="6350">
              <a:extrusionClr>
                <a:schemeClr val="bg1"/>
              </a:extrusionClr>
            </a:sp3d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225988"/>
            <a:ext cx="2133600" cy="2779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B867371-EDCE-AF45-9632-8941681346B3}" type="datetimeFigureOut">
              <a:rPr lang="en-US" smtClean="0"/>
              <a:pPr/>
              <a:t>9/15/18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225988"/>
            <a:ext cx="2895600" cy="2779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1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225988"/>
            <a:ext cx="2133600" cy="2779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4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EF3E2A02-2E7A-2845-8B37-00C7872A56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56" r:id="rId1"/>
    <p:sldLayoutId id="2147484257" r:id="rId2"/>
    <p:sldLayoutId id="2147484258" r:id="rId3"/>
    <p:sldLayoutId id="2147484259" r:id="rId4"/>
    <p:sldLayoutId id="2147484260" r:id="rId5"/>
    <p:sldLayoutId id="2147484261" r:id="rId6"/>
    <p:sldLayoutId id="2147484262" r:id="rId7"/>
    <p:sldLayoutId id="2147484263" r:id="rId8"/>
    <p:sldLayoutId id="2147484264" r:id="rId9"/>
    <p:sldLayoutId id="2147484265" r:id="rId10"/>
    <p:sldLayoutId id="2147484266" r:id="rId11"/>
    <p:sldLayoutId id="2147484267" r:id="rId12"/>
  </p:sldLayoutIdLst>
  <p:txStyles>
    <p:titleStyle>
      <a:lvl1pPr algn="ctr" defTabSz="914400" rtl="0" eaLnBrk="1" latinLnBrk="0" hangingPunct="1">
        <a:lnSpc>
          <a:spcPts val="5600"/>
        </a:lnSpc>
        <a:spcBef>
          <a:spcPct val="0"/>
        </a:spcBef>
        <a:buNone/>
        <a:defRPr sz="5400" b="1" kern="1200" baseline="0">
          <a:gradFill>
            <a:gsLst>
              <a:gs pos="50000">
                <a:schemeClr val="tx1">
                  <a:lumMod val="65000"/>
                  <a:lumOff val="3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SzPct val="80000"/>
        <a:buFont typeface="Wingdings" pitchFamily="2" charset="2"/>
        <a:buChar char="l"/>
        <a:defRPr sz="2400" kern="1200">
          <a:gradFill>
            <a:gsLst>
              <a:gs pos="50000">
                <a:schemeClr val="tx1">
                  <a:lumMod val="65000"/>
                  <a:lumOff val="3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0"/>
          </a:gradFill>
          <a:effectLst/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ct val="20000"/>
        </a:spcBef>
        <a:buSzPct val="80000"/>
        <a:buFont typeface="Wingdings" pitchFamily="2" charset="2"/>
        <a:buChar char="l"/>
        <a:defRPr sz="2200" kern="1200">
          <a:gradFill>
            <a:gsLst>
              <a:gs pos="50000">
                <a:schemeClr val="tx1">
                  <a:lumMod val="65000"/>
                  <a:lumOff val="3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0"/>
          </a:gradFill>
          <a:effectLst/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ct val="20000"/>
        </a:spcBef>
        <a:buSzPct val="80000"/>
        <a:buFont typeface="Wingdings" pitchFamily="2" charset="2"/>
        <a:buChar char="l"/>
        <a:defRPr sz="2000" kern="1200">
          <a:gradFill>
            <a:gsLst>
              <a:gs pos="50000">
                <a:schemeClr val="tx1">
                  <a:lumMod val="65000"/>
                  <a:lumOff val="3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0"/>
          </a:gradFill>
          <a:effectLst/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ct val="20000"/>
        </a:spcBef>
        <a:buSzPct val="80000"/>
        <a:buFont typeface="Wingdings" pitchFamily="2" charset="2"/>
        <a:buChar char="l"/>
        <a:defRPr sz="1800" kern="1200">
          <a:gradFill>
            <a:gsLst>
              <a:gs pos="50000">
                <a:schemeClr val="tx1">
                  <a:lumMod val="65000"/>
                  <a:lumOff val="3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0"/>
          </a:gradFill>
          <a:effectLst/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ct val="20000"/>
        </a:spcBef>
        <a:buSzPct val="80000"/>
        <a:buFont typeface="Wingdings" pitchFamily="2" charset="2"/>
        <a:buChar char="l"/>
        <a:defRPr sz="1800" kern="1200">
          <a:gradFill>
            <a:gsLst>
              <a:gs pos="50000">
                <a:schemeClr val="tx1">
                  <a:lumMod val="65000"/>
                  <a:lumOff val="3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0"/>
          </a:gra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hyperlink" Target="http://www.aguadoguitar.org/loudoun-youth-guitars/" TargetMode="External"/><Relationship Id="rId3" Type="http://schemas.openxmlformats.org/officeDocument/2006/relationships/hyperlink" Target="http://www.aguadoguitar.org/monthly-house-concerts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hyperlink" Target="http://www.klasincandloncar.com/?page_id=243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3277" y="314889"/>
            <a:ext cx="7913431" cy="5930392"/>
          </a:xfrm>
        </p:spPr>
        <p:txBody>
          <a:bodyPr>
            <a:normAutofit/>
          </a:bodyPr>
          <a:lstStyle/>
          <a:p>
            <a:r>
              <a:rPr lang="en-US" sz="6600" dirty="0" smtClean="0"/>
              <a:t>Welcome to</a:t>
            </a:r>
            <a:br>
              <a:rPr lang="en-US" sz="6600" dirty="0" smtClean="0"/>
            </a:br>
            <a:r>
              <a:rPr lang="en-US" sz="6600" dirty="0" smtClean="0"/>
              <a:t>LOUDOUN YOUTH GUITARS!</a:t>
            </a:r>
            <a:endParaRPr lang="en-US" sz="6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1282"/>
            <a:ext cx="8229600" cy="579488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solidFill>
                  <a:schemeClr val="tx1"/>
                </a:solidFill>
              </a:rPr>
              <a:t>Exciting performance opportunities: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Eastern Shore Guitar Festival (October 20,21)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Mid-Maryland Guitar Festival (November 16,17,18)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Holiday Concert (December 20)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National Institutes of </a:t>
            </a:r>
            <a:r>
              <a:rPr lang="en-US" dirty="0" smtClean="0">
                <a:solidFill>
                  <a:schemeClr val="tx1"/>
                </a:solidFill>
              </a:rPr>
              <a:t>Health (April 11)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Barns at Rose Hill </a:t>
            </a:r>
            <a:r>
              <a:rPr lang="en-US" dirty="0" smtClean="0">
                <a:solidFill>
                  <a:schemeClr val="tx1"/>
                </a:solidFill>
              </a:rPr>
              <a:t>(May </a:t>
            </a:r>
            <a:r>
              <a:rPr lang="en-US" dirty="0" smtClean="0">
                <a:solidFill>
                  <a:schemeClr val="tx1"/>
                </a:solidFill>
              </a:rPr>
              <a:t>12)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Croatian Embassy (May 30)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46344" y="703249"/>
            <a:ext cx="8501165" cy="5216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700" dirty="0" smtClean="0"/>
              <a:t>STUDENTS:</a:t>
            </a:r>
          </a:p>
          <a:p>
            <a:r>
              <a:rPr lang="en-US" sz="3700" dirty="0" smtClean="0"/>
              <a:t>Enjoy this opportunity responsibly!</a:t>
            </a:r>
          </a:p>
          <a:p>
            <a:r>
              <a:rPr lang="en-US" sz="3700" dirty="0" smtClean="0"/>
              <a:t>Attend rehearsals, if you can not make it, let me know beforehand! I would greatly appreciate it.</a:t>
            </a:r>
          </a:p>
          <a:p>
            <a:r>
              <a:rPr lang="en-US" sz="3700" dirty="0" smtClean="0"/>
              <a:t>Keep your music organized in a binder!</a:t>
            </a:r>
          </a:p>
          <a:p>
            <a:r>
              <a:rPr lang="en-US" sz="3700" dirty="0" smtClean="0"/>
              <a:t>Bring your music to rehearsals! This saves time!</a:t>
            </a:r>
          </a:p>
          <a:p>
            <a:endParaRPr lang="en-US" sz="3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8916" y="211653"/>
            <a:ext cx="8721564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PARENTS</a:t>
            </a:r>
            <a:r>
              <a:rPr lang="en-US" sz="2400" dirty="0" smtClean="0"/>
              <a:t>:</a:t>
            </a:r>
            <a:endParaRPr lang="en-US" sz="2400" dirty="0"/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Performance Schedule will be on </a:t>
            </a:r>
            <a:r>
              <a:rPr lang="en-US" sz="2400" dirty="0" smtClean="0">
                <a:hlinkClick r:id="rId2"/>
              </a:rPr>
              <a:t>Aguado Guitar Concerts</a:t>
            </a:r>
            <a:r>
              <a:rPr lang="en-US" sz="2400" dirty="0" smtClean="0"/>
              <a:t>. Go to Loudoun Youth Guitars. 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>
                <a:hlinkClick r:id="rId3"/>
              </a:rPr>
              <a:t>House Concerts</a:t>
            </a:r>
            <a:r>
              <a:rPr lang="en-US" sz="2400" dirty="0" smtClean="0"/>
              <a:t>. Let me know if you would like to host one!</a:t>
            </a:r>
          </a:p>
          <a:p>
            <a:pPr>
              <a:buFont typeface="Arial"/>
              <a:buChar char="•"/>
            </a:pPr>
            <a:r>
              <a:rPr lang="en-US" sz="2400" dirty="0" smtClean="0"/>
              <a:t> Make sure your child has the necessary equipment: </a:t>
            </a:r>
          </a:p>
          <a:p>
            <a:r>
              <a:rPr lang="en-US" sz="2400" dirty="0" smtClean="0"/>
              <a:t>	A quality folding music stand, foot stool, tuner, binder, good strings on the </a:t>
            </a:r>
            <a:r>
              <a:rPr lang="en-US" sz="2400" dirty="0" smtClean="0"/>
              <a:t>guitar</a:t>
            </a:r>
            <a:endParaRPr lang="en-US" sz="2400" dirty="0" smtClean="0"/>
          </a:p>
          <a:p>
            <a:pPr>
              <a:buFont typeface="Arial"/>
              <a:buChar char="•"/>
            </a:pPr>
            <a:r>
              <a:rPr lang="en-US" sz="2400" dirty="0" smtClean="0"/>
              <a:t> Performance attire for boys: white shirt, black pants, black shoes, black socks, neck tie</a:t>
            </a:r>
          </a:p>
          <a:p>
            <a:r>
              <a:rPr lang="en-US" sz="2400" dirty="0" smtClean="0"/>
              <a:t>	Performance attire for girls: any combination of black and white performance-appropriate clothes</a:t>
            </a:r>
            <a:r>
              <a:rPr lang="en-US" sz="2400" dirty="0" smtClean="0"/>
              <a:t>.</a:t>
            </a:r>
            <a:endParaRPr lang="en-US" sz="2400" dirty="0" smtClean="0"/>
          </a:p>
          <a:p>
            <a:pPr>
              <a:buFont typeface="Arial"/>
              <a:buChar char="•"/>
            </a:pPr>
            <a:r>
              <a:rPr lang="en-US" sz="2400" dirty="0" smtClean="0"/>
              <a:t> Occasionally there will be additional rehearsals on Thursdays and some rehearsals will be extended till 9 PM. I will communicate this timely</a:t>
            </a:r>
            <a:r>
              <a:rPr lang="en-US" sz="2400" dirty="0" smtClean="0"/>
              <a:t>.</a:t>
            </a:r>
            <a:endParaRPr lang="en-US" sz="2400" dirty="0" smtClean="0"/>
          </a:p>
          <a:p>
            <a:pPr>
              <a:buFont typeface="Arial"/>
              <a:buChar char="•"/>
            </a:pPr>
            <a:r>
              <a:rPr lang="en-US" sz="2400" dirty="0" smtClean="0"/>
              <a:t> </a:t>
            </a:r>
            <a:r>
              <a:rPr lang="en-US" sz="2400" dirty="0" smtClean="0"/>
              <a:t>MAKE SURE STUDENTS BRING THEIR MUSIC TO PRACTICE!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93867" y="251909"/>
            <a:ext cx="8679585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2800" dirty="0"/>
              <a:t>Let me know if your child may </a:t>
            </a:r>
            <a:r>
              <a:rPr lang="en-US" sz="2800" i="1" dirty="0">
                <a:solidFill>
                  <a:srgbClr val="FF0000"/>
                </a:solidFill>
              </a:rPr>
              <a:t>not</a:t>
            </a:r>
            <a:r>
              <a:rPr lang="en-US" sz="2800" dirty="0"/>
              <a:t> be photographed or filmed!</a:t>
            </a:r>
          </a:p>
          <a:p>
            <a:pPr>
              <a:buFont typeface="Arial"/>
              <a:buChar char="•"/>
            </a:pPr>
            <a:endParaRPr lang="en-US" sz="2800" dirty="0"/>
          </a:p>
          <a:p>
            <a:pPr>
              <a:buFont typeface="Arial"/>
              <a:buChar char="•"/>
            </a:pPr>
            <a:r>
              <a:rPr lang="en-US" sz="2800" dirty="0"/>
              <a:t> Consider </a:t>
            </a:r>
            <a:r>
              <a:rPr lang="en-US" sz="2800" dirty="0" smtClean="0"/>
              <a:t>sending snacks for a rehearsal! </a:t>
            </a:r>
            <a:r>
              <a:rPr lang="en-US" sz="2800" dirty="0"/>
              <a:t>Let me know!</a:t>
            </a:r>
          </a:p>
          <a:p>
            <a:pPr>
              <a:buFont typeface="Arial"/>
              <a:buChar char="•"/>
            </a:pPr>
            <a:r>
              <a:rPr lang="en-US" sz="2800" dirty="0" smtClean="0"/>
              <a:t>Application fee $25 -- payable to </a:t>
            </a:r>
          </a:p>
          <a:p>
            <a:r>
              <a:rPr lang="en-US" sz="2800" dirty="0" smtClean="0"/>
              <a:t>	</a:t>
            </a:r>
            <a:r>
              <a:rPr lang="en-US" sz="2800" b="1" dirty="0" err="1" smtClean="0"/>
              <a:t>Aguado</a:t>
            </a:r>
            <a:r>
              <a:rPr lang="en-US" sz="2800" b="1" dirty="0" smtClean="0"/>
              <a:t> Guitar Concerts</a:t>
            </a:r>
          </a:p>
          <a:p>
            <a:pPr>
              <a:buFont typeface="Arial"/>
              <a:buChar char="•"/>
            </a:pPr>
            <a:endParaRPr lang="en-US" sz="2800" dirty="0" smtClean="0"/>
          </a:p>
          <a:p>
            <a:pPr>
              <a:buFont typeface="Arial"/>
              <a:buChar char="•"/>
            </a:pPr>
            <a:r>
              <a:rPr lang="en-US" sz="2800" dirty="0" smtClean="0"/>
              <a:t> </a:t>
            </a:r>
            <a:r>
              <a:rPr lang="en-US" sz="2800" dirty="0" err="1" smtClean="0">
                <a:hlinkClick r:id="rId2"/>
              </a:rPr>
              <a:t>Karlovac</a:t>
            </a:r>
            <a:r>
              <a:rPr lang="en-US" sz="2800" dirty="0" smtClean="0">
                <a:hlinkClick r:id="rId2"/>
              </a:rPr>
              <a:t> Summer Guitar School</a:t>
            </a:r>
            <a:endParaRPr lang="en-US" sz="2800" dirty="0" smtClean="0"/>
          </a:p>
          <a:p>
            <a:endParaRPr lang="en-US" sz="2800" dirty="0" smtClean="0"/>
          </a:p>
          <a:p>
            <a:pPr>
              <a:buFont typeface="Arial"/>
              <a:buChar char="•"/>
            </a:pPr>
            <a:r>
              <a:rPr lang="en-US" sz="2800" dirty="0" smtClean="0"/>
              <a:t> Check your e-mail on a regular basis! Please, respond to my e-mails</a:t>
            </a:r>
          </a:p>
          <a:p>
            <a:pPr>
              <a:buFont typeface="Arial"/>
              <a:buChar char="•"/>
            </a:pPr>
            <a:r>
              <a:rPr lang="en-US" sz="2800" dirty="0" smtClean="0"/>
              <a:t>Let me know if you would like to be involved! Photography, audio recording, video recording, organizing receptions after the performances, news releases to news papers</a:t>
            </a:r>
            <a:r>
              <a:rPr lang="mr-IN" sz="2800" dirty="0" smtClean="0"/>
              <a:t>…</a:t>
            </a:r>
            <a:endParaRPr lang="en-US" sz="2800" dirty="0" smtClean="0"/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udio">
  <a:themeElements>
    <a:clrScheme name="Studio">
      <a:dk1>
        <a:sysClr val="windowText" lastClr="000000"/>
      </a:dk1>
      <a:lt1>
        <a:sysClr val="window" lastClr="FFFFFF"/>
      </a:lt1>
      <a:dk2>
        <a:srgbClr val="535252"/>
      </a:dk2>
      <a:lt2>
        <a:srgbClr val="AAB5C2"/>
      </a:lt2>
      <a:accent1>
        <a:srgbClr val="F7901E"/>
      </a:accent1>
      <a:accent2>
        <a:srgbClr val="FEC60B"/>
      </a:accent2>
      <a:accent3>
        <a:srgbClr val="9FE62F"/>
      </a:accent3>
      <a:accent4>
        <a:srgbClr val="4EA5D1"/>
      </a:accent4>
      <a:accent5>
        <a:srgbClr val="1C4596"/>
      </a:accent5>
      <a:accent6>
        <a:srgbClr val="542D90"/>
      </a:accent6>
      <a:hlink>
        <a:srgbClr val="ED2024"/>
      </a:hlink>
      <a:folHlink>
        <a:srgbClr val="BD912D"/>
      </a:folHlink>
    </a:clrScheme>
    <a:fontScheme name="Studio">
      <a:majorFont>
        <a:latin typeface="Corbel"/>
        <a:ea typeface=""/>
        <a:cs typeface=""/>
        <a:font script="Jpan" typeface="ＭＳ Ｐゴシック"/>
      </a:majorFont>
      <a:minorFont>
        <a:latin typeface="Corbel"/>
        <a:ea typeface=""/>
        <a:cs typeface=""/>
        <a:font script="Jpan" typeface="ＭＳ Ｐゴシック"/>
      </a:minorFont>
    </a:fontScheme>
    <a:fmtScheme name="Studio">
      <a:fillStyleLst>
        <a:solidFill>
          <a:schemeClr val="phClr"/>
        </a:solidFill>
        <a:gradFill rotWithShape="1">
          <a:gsLst>
            <a:gs pos="38000">
              <a:schemeClr val="phClr">
                <a:tint val="100000"/>
                <a:satMod val="100000"/>
              </a:schemeClr>
            </a:gs>
            <a:gs pos="100000">
              <a:schemeClr val="phClr">
                <a:tint val="100000"/>
                <a:shade val="50000"/>
                <a:hueMod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100000"/>
                <a:shade val="100000"/>
                <a:satMod val="100000"/>
              </a:schemeClr>
            </a:gs>
            <a:gs pos="60000">
              <a:schemeClr val="phClr">
                <a:tint val="100000"/>
                <a:shade val="60000"/>
                <a:alpha val="100000"/>
                <a:satMod val="100000"/>
                <a:lumMod val="100000"/>
              </a:schemeClr>
            </a:gs>
            <a:gs pos="100000">
              <a:schemeClr val="phClr">
                <a:shade val="20000"/>
                <a:satMod val="100000"/>
                <a:lumMod val="100000"/>
              </a:schemeClr>
            </a:gs>
          </a:gsLst>
          <a:lin ang="5400000" scaled="0"/>
        </a:gradFill>
      </a:fillStyleLst>
      <a:lnStyleLst>
        <a:ln w="2857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7625" cap="flat" cmpd="sng" algn="ctr">
          <a:solidFill>
            <a:schemeClr val="phClr"/>
          </a:solidFill>
          <a:prstDash val="solid"/>
        </a:ln>
        <a:ln w="476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01600" stA="26000" endPos="20000" dist="12700" dir="5400000" sy="-100000" rotWithShape="0"/>
          </a:effectLst>
        </a:effectStyle>
        <a:effectStyle>
          <a:effectLst>
            <a:outerShdw blurRad="444500" dist="317500" dir="5400000" sx="90000" sy="-25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chilly" dir="t"/>
          </a:scene3d>
          <a:sp3d contourW="12700" prstMaterial="softEdge">
            <a:bevelT w="63500" h="2540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30000">
              <a:schemeClr val="phClr">
                <a:tint val="10000"/>
                <a:alpha val="80000"/>
                <a:satMod val="300000"/>
              </a:schemeClr>
            </a:gs>
            <a:gs pos="100000">
              <a:schemeClr val="phClr">
                <a:tint val="80000"/>
                <a:shade val="100000"/>
                <a:alpha val="100000"/>
                <a:satMod val="200000"/>
              </a:schemeClr>
            </a:gs>
          </a:gsLst>
          <a:lin ang="5400000" scaled="1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Studio.thmx</Template>
  <TotalTime>4431</TotalTime>
  <Words>168</Words>
  <Application>Microsoft Macintosh PowerPoint</Application>
  <PresentationFormat>On-screen Show (4:3)</PresentationFormat>
  <Paragraphs>32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Corbel</vt:lpstr>
      <vt:lpstr>Wingdings</vt:lpstr>
      <vt:lpstr>Arial</vt:lpstr>
      <vt:lpstr>Studio</vt:lpstr>
      <vt:lpstr>Welcome to LOUDOUN YOUTH GUITARS!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15.0038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LOUDOUN YOUTH GUITARS!</dc:title>
  <dc:creator>Miroslav Loncar</dc:creator>
  <cp:lastModifiedBy>Microsoft Office User</cp:lastModifiedBy>
  <cp:revision>43</cp:revision>
  <dcterms:created xsi:type="dcterms:W3CDTF">2016-09-17T02:16:49Z</dcterms:created>
  <dcterms:modified xsi:type="dcterms:W3CDTF">2018-09-15T04:35:52Z</dcterms:modified>
</cp:coreProperties>
</file>